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59" r:id="rId5"/>
    <p:sldId id="260" r:id="rId6"/>
    <p:sldId id="261" r:id="rId7"/>
    <p:sldId id="270" r:id="rId8"/>
    <p:sldId id="274" r:id="rId9"/>
    <p:sldId id="275" r:id="rId10"/>
    <p:sldId id="277" r:id="rId11"/>
    <p:sldId id="278" r:id="rId12"/>
    <p:sldId id="279" r:id="rId13"/>
    <p:sldId id="265" r:id="rId14"/>
    <p:sldId id="280" r:id="rId15"/>
    <p:sldId id="276" r:id="rId16"/>
    <p:sldId id="281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E4413-8959-4C4C-9861-2395D0A084C6}" v="112" dt="2023-12-15T22:15:25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61" autoAdjust="0"/>
  </p:normalViewPr>
  <p:slideViewPr>
    <p:cSldViewPr snapToGrid="0">
      <p:cViewPr>
        <p:scale>
          <a:sx n="80" d="100"/>
          <a:sy n="80" d="100"/>
        </p:scale>
        <p:origin x="48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vind ." userId="86454e7758ce93ee" providerId="LiveId" clId="{6ABE4413-8959-4C4C-9861-2395D0A084C6}"/>
    <pc:docChg chg="undo custSel delSld modSld">
      <pc:chgData name="Arvind ." userId="86454e7758ce93ee" providerId="LiveId" clId="{6ABE4413-8959-4C4C-9861-2395D0A084C6}" dt="2023-12-15T22:15:25.422" v="238"/>
      <pc:docMkLst>
        <pc:docMk/>
      </pc:docMkLst>
      <pc:sldChg chg="modSp mod">
        <pc:chgData name="Arvind ." userId="86454e7758ce93ee" providerId="LiveId" clId="{6ABE4413-8959-4C4C-9861-2395D0A084C6}" dt="2023-12-15T22:12:27.261" v="235" actId="14100"/>
        <pc:sldMkLst>
          <pc:docMk/>
          <pc:sldMk cId="3802667880" sldId="256"/>
        </pc:sldMkLst>
        <pc:spChg chg="mod">
          <ac:chgData name="Arvind ." userId="86454e7758ce93ee" providerId="LiveId" clId="{6ABE4413-8959-4C4C-9861-2395D0A084C6}" dt="2023-12-15T22:12:27.261" v="235" actId="14100"/>
          <ac:spMkLst>
            <pc:docMk/>
            <pc:sldMk cId="3802667880" sldId="256"/>
            <ac:spMk id="4" creationId="{4CD237C7-3B9D-2E53-9F45-A67B51AEAC58}"/>
          </ac:spMkLst>
        </pc:spChg>
      </pc:sldChg>
      <pc:sldChg chg="addSp delSp modSp mod delAnim modAnim">
        <pc:chgData name="Arvind ." userId="86454e7758ce93ee" providerId="LiveId" clId="{6ABE4413-8959-4C4C-9861-2395D0A084C6}" dt="2023-12-15T21:51:50.233" v="177"/>
        <pc:sldMkLst>
          <pc:docMk/>
          <pc:sldMk cId="1319372740" sldId="259"/>
        </pc:sldMkLst>
        <pc:spChg chg="add del mod">
          <ac:chgData name="Arvind ." userId="86454e7758ce93ee" providerId="LiveId" clId="{6ABE4413-8959-4C4C-9861-2395D0A084C6}" dt="2023-12-15T21:51:14.654" v="169" actId="931"/>
          <ac:spMkLst>
            <pc:docMk/>
            <pc:sldMk cId="1319372740" sldId="259"/>
            <ac:spMk id="5" creationId="{6DA2EF03-8E86-9F8F-AE14-A2271E51F350}"/>
          </ac:spMkLst>
        </pc:spChg>
        <pc:spChg chg="add del mod">
          <ac:chgData name="Arvind ." userId="86454e7758ce93ee" providerId="LiveId" clId="{6ABE4413-8959-4C4C-9861-2395D0A084C6}" dt="2023-12-15T21:03:53.741" v="160" actId="931"/>
          <ac:spMkLst>
            <pc:docMk/>
            <pc:sldMk cId="1319372740" sldId="259"/>
            <ac:spMk id="5" creationId="{DC4C0E87-989F-9CB4-8859-FEE3B13DD34F}"/>
          </ac:spMkLst>
        </pc:spChg>
        <pc:spChg chg="add del mod">
          <ac:chgData name="Arvind ." userId="86454e7758ce93ee" providerId="LiveId" clId="{6ABE4413-8959-4C4C-9861-2395D0A084C6}" dt="2023-12-15T19:07:47.289" v="1" actId="931"/>
          <ac:spMkLst>
            <pc:docMk/>
            <pc:sldMk cId="1319372740" sldId="259"/>
            <ac:spMk id="6" creationId="{39E4AA08-4316-AA94-7304-807A5555B4BD}"/>
          </ac:spMkLst>
        </pc:spChg>
        <pc:spChg chg="add del mod">
          <ac:chgData name="Arvind ." userId="86454e7758ce93ee" providerId="LiveId" clId="{6ABE4413-8959-4C4C-9861-2395D0A084C6}" dt="2023-12-15T19:12:57.758" v="11" actId="931"/>
          <ac:spMkLst>
            <pc:docMk/>
            <pc:sldMk cId="1319372740" sldId="259"/>
            <ac:spMk id="10" creationId="{B5AC4253-A600-0436-91F3-302370F40EE5}"/>
          </ac:spMkLst>
        </pc:spChg>
        <pc:picChg chg="del">
          <ac:chgData name="Arvind ." userId="86454e7758ce93ee" providerId="LiveId" clId="{6ABE4413-8959-4C4C-9861-2395D0A084C6}" dt="2023-12-15T19:07:29.577" v="0" actId="478"/>
          <ac:picMkLst>
            <pc:docMk/>
            <pc:sldMk cId="1319372740" sldId="259"/>
            <ac:picMk id="5" creationId="{DEB1D701-40CC-C8AD-2BC5-A6FBFF44D5A2}"/>
          </ac:picMkLst>
        </pc:picChg>
        <pc:picChg chg="add del mod">
          <ac:chgData name="Arvind ." userId="86454e7758ce93ee" providerId="LiveId" clId="{6ABE4413-8959-4C4C-9861-2395D0A084C6}" dt="2023-12-15T21:50:55.062" v="168" actId="478"/>
          <ac:picMkLst>
            <pc:docMk/>
            <pc:sldMk cId="1319372740" sldId="259"/>
            <ac:picMk id="7" creationId="{F7780883-B374-DFBA-C892-87BFF54B4998}"/>
          </ac:picMkLst>
        </pc:picChg>
        <pc:picChg chg="add del mod">
          <ac:chgData name="Arvind ." userId="86454e7758ce93ee" providerId="LiveId" clId="{6ABE4413-8959-4C4C-9861-2395D0A084C6}" dt="2023-12-15T19:12:40.718" v="10" actId="478"/>
          <ac:picMkLst>
            <pc:docMk/>
            <pc:sldMk cId="1319372740" sldId="259"/>
            <ac:picMk id="8" creationId="{224EB8E8-03E9-3BB8-2978-12CDF0FAC6B7}"/>
          </ac:picMkLst>
        </pc:picChg>
        <pc:picChg chg="add mod">
          <ac:chgData name="Arvind ." userId="86454e7758ce93ee" providerId="LiveId" clId="{6ABE4413-8959-4C4C-9861-2395D0A084C6}" dt="2023-12-15T21:51:40.711" v="176" actId="14100"/>
          <ac:picMkLst>
            <pc:docMk/>
            <pc:sldMk cId="1319372740" sldId="259"/>
            <ac:picMk id="8" creationId="{8106430B-DED9-358C-5360-98453C01F205}"/>
          </ac:picMkLst>
        </pc:picChg>
        <pc:picChg chg="add del mod">
          <ac:chgData name="Arvind ." userId="86454e7758ce93ee" providerId="LiveId" clId="{6ABE4413-8959-4C4C-9861-2395D0A084C6}" dt="2023-12-15T21:03:36.040" v="159" actId="478"/>
          <ac:picMkLst>
            <pc:docMk/>
            <pc:sldMk cId="1319372740" sldId="259"/>
            <ac:picMk id="12" creationId="{53EDA37C-09AF-6441-91D6-9564F0E8E342}"/>
          </ac:picMkLst>
        </pc:picChg>
      </pc:sldChg>
      <pc:sldChg chg="modSp mod modAnim">
        <pc:chgData name="Arvind ." userId="86454e7758ce93ee" providerId="LiveId" clId="{6ABE4413-8959-4C4C-9861-2395D0A084C6}" dt="2023-12-15T22:10:23.248" v="231" actId="1076"/>
        <pc:sldMkLst>
          <pc:docMk/>
          <pc:sldMk cId="1749276265" sldId="261"/>
        </pc:sldMkLst>
        <pc:spChg chg="mod">
          <ac:chgData name="Arvind ." userId="86454e7758ce93ee" providerId="LiveId" clId="{6ABE4413-8959-4C4C-9861-2395D0A084C6}" dt="2023-12-15T22:10:23.248" v="231" actId="1076"/>
          <ac:spMkLst>
            <pc:docMk/>
            <pc:sldMk cId="1749276265" sldId="261"/>
            <ac:spMk id="7" creationId="{C72BFE1F-6501-43B6-4B97-AAD13F59A445}"/>
          </ac:spMkLst>
        </pc:spChg>
      </pc:sldChg>
      <pc:sldChg chg="modSp">
        <pc:chgData name="Arvind ." userId="86454e7758ce93ee" providerId="LiveId" clId="{6ABE4413-8959-4C4C-9861-2395D0A084C6}" dt="2023-12-15T22:15:25.422" v="238"/>
        <pc:sldMkLst>
          <pc:docMk/>
          <pc:sldMk cId="1963198100" sldId="267"/>
        </pc:sldMkLst>
        <pc:spChg chg="mod">
          <ac:chgData name="Arvind ." userId="86454e7758ce93ee" providerId="LiveId" clId="{6ABE4413-8959-4C4C-9861-2395D0A084C6}" dt="2023-12-15T22:15:25.422" v="238"/>
          <ac:spMkLst>
            <pc:docMk/>
            <pc:sldMk cId="1963198100" sldId="267"/>
            <ac:spMk id="6" creationId="{2EB3F9CA-B4A7-A281-7923-F918DAAC08F2}"/>
          </ac:spMkLst>
        </pc:spChg>
      </pc:sldChg>
      <pc:sldChg chg="del">
        <pc:chgData name="Arvind ." userId="86454e7758ce93ee" providerId="LiveId" clId="{6ABE4413-8959-4C4C-9861-2395D0A084C6}" dt="2023-12-15T19:33:25.547" v="158" actId="47"/>
        <pc:sldMkLst>
          <pc:docMk/>
          <pc:sldMk cId="3524043232" sldId="269"/>
        </pc:sldMkLst>
      </pc:sldChg>
      <pc:sldChg chg="modSp modAnim">
        <pc:chgData name="Arvind ." userId="86454e7758ce93ee" providerId="LiveId" clId="{6ABE4413-8959-4C4C-9861-2395D0A084C6}" dt="2023-12-15T22:09:33.870" v="226"/>
        <pc:sldMkLst>
          <pc:docMk/>
          <pc:sldMk cId="1160288802" sldId="270"/>
        </pc:sldMkLst>
        <pc:spChg chg="mod">
          <ac:chgData name="Arvind ." userId="86454e7758ce93ee" providerId="LiveId" clId="{6ABE4413-8959-4C4C-9861-2395D0A084C6}" dt="2023-12-15T22:09:06.829" v="224" actId="20577"/>
          <ac:spMkLst>
            <pc:docMk/>
            <pc:sldMk cId="1160288802" sldId="270"/>
            <ac:spMk id="8" creationId="{354A33BE-B8AD-DD9F-1220-840A42E569DE}"/>
          </ac:spMkLst>
        </pc:spChg>
      </pc:sldChg>
      <pc:sldChg chg="modSp">
        <pc:chgData name="Arvind ." userId="86454e7758ce93ee" providerId="LiveId" clId="{6ABE4413-8959-4C4C-9861-2395D0A084C6}" dt="2023-12-15T22:01:07.545" v="217" actId="20577"/>
        <pc:sldMkLst>
          <pc:docMk/>
          <pc:sldMk cId="2121266523" sldId="274"/>
        </pc:sldMkLst>
        <pc:spChg chg="mod">
          <ac:chgData name="Arvind ." userId="86454e7758ce93ee" providerId="LiveId" clId="{6ABE4413-8959-4C4C-9861-2395D0A084C6}" dt="2023-12-15T22:01:07.545" v="217" actId="20577"/>
          <ac:spMkLst>
            <pc:docMk/>
            <pc:sldMk cId="2121266523" sldId="274"/>
            <ac:spMk id="5" creationId="{5362DD12-1781-2C81-3D6C-2A38C681A1BC}"/>
          </ac:spMkLst>
        </pc:spChg>
      </pc:sldChg>
      <pc:sldChg chg="modSp">
        <pc:chgData name="Arvind ." userId="86454e7758ce93ee" providerId="LiveId" clId="{6ABE4413-8959-4C4C-9861-2395D0A084C6}" dt="2023-12-15T22:00:37.699" v="204" actId="20577"/>
        <pc:sldMkLst>
          <pc:docMk/>
          <pc:sldMk cId="2160851501" sldId="277"/>
        </pc:sldMkLst>
        <pc:spChg chg="mod">
          <ac:chgData name="Arvind ." userId="86454e7758ce93ee" providerId="LiveId" clId="{6ABE4413-8959-4C4C-9861-2395D0A084C6}" dt="2023-12-15T22:00:37.699" v="204" actId="20577"/>
          <ac:spMkLst>
            <pc:docMk/>
            <pc:sldMk cId="2160851501" sldId="277"/>
            <ac:spMk id="14" creationId="{E54F4325-4767-8AFA-2ED9-7B0CBD71F1A4}"/>
          </ac:spMkLst>
        </pc:spChg>
      </pc:sldChg>
      <pc:sldChg chg="addSp delSp modSp mod addAnim delAnim modAnim chgLayout">
        <pc:chgData name="Arvind ." userId="86454e7758ce93ee" providerId="LiveId" clId="{6ABE4413-8959-4C4C-9861-2395D0A084C6}" dt="2023-12-15T19:32:21.675" v="157"/>
        <pc:sldMkLst>
          <pc:docMk/>
          <pc:sldMk cId="3941038790" sldId="280"/>
        </pc:sldMkLst>
        <pc:spChg chg="mod ord">
          <ac:chgData name="Arvind ." userId="86454e7758ce93ee" providerId="LiveId" clId="{6ABE4413-8959-4C4C-9861-2395D0A084C6}" dt="2023-12-15T19:16:42.974" v="31" actId="700"/>
          <ac:spMkLst>
            <pc:docMk/>
            <pc:sldMk cId="3941038790" sldId="280"/>
            <ac:spMk id="2" creationId="{0F21831B-4203-F68F-99AC-4BD25660565A}"/>
          </ac:spMkLst>
        </pc:spChg>
        <pc:spChg chg="add del mod">
          <ac:chgData name="Arvind ." userId="86454e7758ce93ee" providerId="LiveId" clId="{6ABE4413-8959-4C4C-9861-2395D0A084C6}" dt="2023-12-15T19:16:09.208" v="22" actId="6264"/>
          <ac:spMkLst>
            <pc:docMk/>
            <pc:sldMk cId="3941038790" sldId="280"/>
            <ac:spMk id="4" creationId="{54EC921B-D29C-092A-1388-B5B4FF422C7B}"/>
          </ac:spMkLst>
        </pc:spChg>
        <pc:spChg chg="add del mod ord">
          <ac:chgData name="Arvind ." userId="86454e7758ce93ee" providerId="LiveId" clId="{6ABE4413-8959-4C4C-9861-2395D0A084C6}" dt="2023-12-15T19:16:09.208" v="22" actId="6264"/>
          <ac:spMkLst>
            <pc:docMk/>
            <pc:sldMk cId="3941038790" sldId="280"/>
            <ac:spMk id="5" creationId="{46AFA997-5FCA-3C1D-4FAD-450D0D92BC07}"/>
          </ac:spMkLst>
        </pc:spChg>
        <pc:spChg chg="add del mod">
          <ac:chgData name="Arvind ." userId="86454e7758ce93ee" providerId="LiveId" clId="{6ABE4413-8959-4C4C-9861-2395D0A084C6}" dt="2023-12-15T19:16:36.139" v="28"/>
          <ac:spMkLst>
            <pc:docMk/>
            <pc:sldMk cId="3941038790" sldId="280"/>
            <ac:spMk id="6" creationId="{E81AC4AB-9CF7-726B-D9DE-BA3F5BE0AE19}"/>
          </ac:spMkLst>
        </pc:spChg>
        <pc:spChg chg="add del mod">
          <ac:chgData name="Arvind ." userId="86454e7758ce93ee" providerId="LiveId" clId="{6ABE4413-8959-4C4C-9861-2395D0A084C6}" dt="2023-12-15T19:16:36.139" v="30"/>
          <ac:spMkLst>
            <pc:docMk/>
            <pc:sldMk cId="3941038790" sldId="280"/>
            <ac:spMk id="7" creationId="{69433987-DA40-32BE-180D-030E85138D6A}"/>
          </ac:spMkLst>
        </pc:spChg>
        <pc:spChg chg="add mod ord">
          <ac:chgData name="Arvind ." userId="86454e7758ce93ee" providerId="LiveId" clId="{6ABE4413-8959-4C4C-9861-2395D0A084C6}" dt="2023-12-15T19:24:46.318" v="107" actId="14100"/>
          <ac:spMkLst>
            <pc:docMk/>
            <pc:sldMk cId="3941038790" sldId="280"/>
            <ac:spMk id="8" creationId="{674F67F4-5BD4-A957-BCA3-B97F63B6FBA7}"/>
          </ac:spMkLst>
        </pc:spChg>
        <pc:spChg chg="add mod">
          <ac:chgData name="Arvind ." userId="86454e7758ce93ee" providerId="LiveId" clId="{6ABE4413-8959-4C4C-9861-2395D0A084C6}" dt="2023-12-15T19:25:16.293" v="113" actId="108"/>
          <ac:spMkLst>
            <pc:docMk/>
            <pc:sldMk cId="3941038790" sldId="280"/>
            <ac:spMk id="9" creationId="{A87B3185-76FE-2EB3-25A8-57387CB2509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2599-5AE6-40FE-C63C-7818C626F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E5848-73D1-2ED9-39E9-7177F3E5B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E6A13-3CE1-20B1-06D7-CBE94AAC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2187-9253-BB46-7FE3-319936AA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D7EA3-C936-723F-6FF9-CC0D652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44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AB15-4FA9-DAE8-450D-79EB1F61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3BD32-7D22-DAEC-42F7-EB0243142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F5B1A-B259-FB7D-503E-25DFF262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DFB0D-1342-72FA-7EE4-509BBD14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580EF-86BE-E609-5577-1F720BDC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3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CDD3A-56BC-AF97-EA3F-D9C388C27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C06F8-CA49-BE97-A326-7B09D92D1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936C9-AAC8-F6AE-9C37-037AD2D7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50701-47CF-31D1-9A1C-458B84D97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A1351-F516-AD18-D4A1-1C9C2A50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7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34B9-223B-8C7E-5B2B-6AA9C419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67ED-766E-2B50-A42A-695B5473B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A2B47-F7FD-A0E3-D914-8E373CC2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A07F2-B3F0-58F5-C14E-89D64D2C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8035B-F804-19CA-0E6C-9E6C3388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0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2736-A461-B137-5A5C-0FF358BB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F5236-24F5-7281-3882-D1BE15C23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BD982-25BC-E79E-9E44-1E98019DC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104E0-9A05-DCF0-466E-030F9BF5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1A7BB-F9A1-F0D7-2FDE-7D0400E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F4C-2627-6B08-C7EE-2FE5CABF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9959D-1C31-6EDC-0D8B-35C26E967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89852-906F-B923-62A9-ECA392AA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E9EBA-9EB5-151A-C51A-52EB7F4C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0A4B5-ECFE-E6D3-1D17-622D295C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C992F-8FD1-D16A-3F34-2506C0FF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62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0EDA-6173-3D0E-27C8-1EB27F0B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9839E-F71B-6777-7D0A-3ED8B843B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393E6-A1CF-A6AC-7CE2-54C2EC3ED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6B6E6-E224-C9A8-A6C0-C3A96AE8A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D6B260-EC12-7C4C-75E1-37F4EED86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596715-332C-C875-E31B-D139321E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802BE-E220-C693-D5E4-0E3E8500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E901B-1D78-9045-E42C-69FC52D3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1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3E53-EB18-96DB-F50A-8FC91BCE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1C094-1777-BB65-C845-80DFD708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60A5A-2481-96CE-D794-73A33443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7315F-9159-A573-542D-7F682F04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02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8AF18-32FE-6B09-B3C1-35FA4B2E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74BEE-069E-FF05-63D6-793C1BC6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2854-F385-7F32-1521-11824572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6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438D-7F1B-FF35-B81A-430954C5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8C2DD-10FF-289C-4079-023EFF871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A1C79-9F80-7739-6181-EBE539013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2AD0B-FA45-5550-7A1C-468F663C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6099D-BA00-218D-4663-96F65A18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DC5C6-E4B0-B27A-30EC-3D7AD649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5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3954-F4B1-B769-B03F-A0796E9B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65326-5973-0AF7-271D-406716D42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4C08C-2593-974C-7CA3-27B6EF85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201EB-3646-8880-ABE9-656B3B95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CA08B-54B5-68F5-5AE0-14CEB53B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03732-9241-E283-E7F6-AD04BFC1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3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486C7-D048-0A60-08C6-3427BFA3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CB7A2-3C39-1BD7-FC81-8B145B6F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FAF0A-F0D3-FCDB-214D-FE6C26766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B7CE1-5F0B-4FC0-87BE-2BEA60188BD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DB15-464D-2E9A-0A37-FE9DF3432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4547-832E-2C53-2A6A-AC53AA85C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91B3F-E157-45F5-9F65-D0BE2A8D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7F7AB-F66F-29A6-392A-D5A2A5CB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534"/>
            <a:ext cx="12192000" cy="69398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D237C7-3B9D-2E53-9F45-A67B51AE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161" y="5549550"/>
            <a:ext cx="9064869" cy="6994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Airline Management Sy</a:t>
            </a:r>
            <a:r>
              <a:rPr lang="en-US" b="1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ste</a:t>
            </a:r>
            <a:r>
              <a:rPr lang="en-US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</a:p>
        </p:txBody>
      </p:sp>
      <p:pic>
        <p:nvPicPr>
          <p:cNvPr id="2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DF58A9DD-5B3C-10C4-D071-B196E08FC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667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4F4325-4767-8AFA-2ED9-7B0CBD71F1A4}"/>
              </a:ext>
            </a:extLst>
          </p:cNvPr>
          <p:cNvSpPr txBox="1">
            <a:spLocks/>
          </p:cNvSpPr>
          <p:nvPr/>
        </p:nvSpPr>
        <p:spPr>
          <a:xfrm>
            <a:off x="491319" y="615681"/>
            <a:ext cx="10515600" cy="982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Stored Procedures (SP):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"Predefined SQL queries stored in the database for reuse and efficiency.“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"Example: A stored procedure for retrieving flight details based on flight ID“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2C8B15-C034-9278-D094-03940A5E6BA2}"/>
              </a:ext>
            </a:extLst>
          </p:cNvPr>
          <p:cNvSpPr txBox="1">
            <a:spLocks/>
          </p:cNvSpPr>
          <p:nvPr/>
        </p:nvSpPr>
        <p:spPr>
          <a:xfrm>
            <a:off x="95535" y="85346"/>
            <a:ext cx="12801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i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continue. . .</a:t>
            </a:r>
            <a:endParaRPr lang="en-US" sz="1600" i="1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866D1-1AE5-1807-1181-173EF9AE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94" y="1567445"/>
            <a:ext cx="8461612" cy="5212080"/>
          </a:xfrm>
          <a:prstGeom prst="rect">
            <a:avLst/>
          </a:prstGeom>
        </p:spPr>
      </p:pic>
      <p:pic>
        <p:nvPicPr>
          <p:cNvPr id="2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3F7050AE-1B05-C49E-DB1E-84F0F738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51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9C6DB0E-5D6E-327C-EC61-D6CF5D6E2D25}"/>
              </a:ext>
            </a:extLst>
          </p:cNvPr>
          <p:cNvSpPr txBox="1">
            <a:spLocks/>
          </p:cNvSpPr>
          <p:nvPr/>
        </p:nvSpPr>
        <p:spPr>
          <a:xfrm>
            <a:off x="491319" y="617339"/>
            <a:ext cx="10515600" cy="94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"Virtual tables representing the result of a SELECT query.“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"Example: A view summarizing information from multiple tables for easy access.“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2C8B15-C034-9278-D094-03940A5E6BA2}"/>
              </a:ext>
            </a:extLst>
          </p:cNvPr>
          <p:cNvSpPr txBox="1">
            <a:spLocks/>
          </p:cNvSpPr>
          <p:nvPr/>
        </p:nvSpPr>
        <p:spPr>
          <a:xfrm>
            <a:off x="95535" y="85346"/>
            <a:ext cx="12801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i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continue. . .</a:t>
            </a:r>
            <a:endParaRPr lang="en-US" sz="1600" i="1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19497E-CE5D-ED57-FECE-18BFC85E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9123"/>
            <a:ext cx="10058400" cy="5163531"/>
          </a:xfrm>
          <a:prstGeom prst="rect">
            <a:avLst/>
          </a:prstGeom>
        </p:spPr>
      </p:pic>
      <p:pic>
        <p:nvPicPr>
          <p:cNvPr id="3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772FAC19-EACA-D783-E16C-B9467B16B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314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397AE58-158C-4C96-868E-613867CD9EF1}"/>
              </a:ext>
            </a:extLst>
          </p:cNvPr>
          <p:cNvSpPr txBox="1">
            <a:spLocks/>
          </p:cNvSpPr>
          <p:nvPr/>
        </p:nvSpPr>
        <p:spPr>
          <a:xfrm>
            <a:off x="491319" y="632654"/>
            <a:ext cx="10515600" cy="147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"Enhance query performance by providing quick access to rows in a table.“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"Example: Indexes on frequently queried columns like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airline_id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"These constraints and features collectively contribute to the integrity, security, and efficiency of our Airline Management System Database."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2C8B15-C034-9278-D094-03940A5E6BA2}"/>
              </a:ext>
            </a:extLst>
          </p:cNvPr>
          <p:cNvSpPr txBox="1">
            <a:spLocks/>
          </p:cNvSpPr>
          <p:nvPr/>
        </p:nvSpPr>
        <p:spPr>
          <a:xfrm>
            <a:off x="95535" y="85346"/>
            <a:ext cx="12801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i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continue. . .</a:t>
            </a:r>
            <a:endParaRPr lang="en-US" sz="1600" i="1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3A309-64F4-4E09-80A7-CD54CFB13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16" y="2274029"/>
            <a:ext cx="8992368" cy="4389120"/>
          </a:xfrm>
          <a:prstGeom prst="rect">
            <a:avLst/>
          </a:prstGeom>
        </p:spPr>
      </p:pic>
      <p:pic>
        <p:nvPicPr>
          <p:cNvPr id="3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8F178FE3-860D-0E98-6CF8-86BF6E003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67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2EC0-49E5-8FDC-EA45-CF94A171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72" y="365126"/>
            <a:ext cx="11068334" cy="10269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Authentication and Authorization</a:t>
            </a:r>
            <a:br>
              <a:rPr lang="en-US" sz="32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sz="10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sz="8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 i="1" dirty="0">
                <a:solidFill>
                  <a:srgbClr val="002060"/>
                </a:solidFill>
              </a:rPr>
              <a:t>"Security is paramount in our Airline Management System. Let's explore how authentication and authorization play crucial roles in safeguarding our database."</a:t>
            </a:r>
            <a:endParaRPr lang="en-US" sz="1800" i="1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CBEA0-486F-7BDE-9AA8-D7F5E9AA8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2" y="1989401"/>
            <a:ext cx="7414464" cy="102694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Authentication: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"Verifies the identity of users accessing the system.“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"Implemented through a secure login process with unique usernames and passwords.“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D479DF-21C0-F99F-A842-6935D5F74269}"/>
              </a:ext>
            </a:extLst>
          </p:cNvPr>
          <p:cNvSpPr txBox="1">
            <a:spLocks/>
          </p:cNvSpPr>
          <p:nvPr/>
        </p:nvSpPr>
        <p:spPr>
          <a:xfrm>
            <a:off x="477672" y="5491643"/>
            <a:ext cx="7715502" cy="1122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Roles: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"Admins: Full access to all functionalities, including database modifications.“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"Staff: Limited access, focused on operational tasks and data management.“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"Passengers: Access to personal booking and flight information."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CD9E08-7CBE-29FA-7146-7740B4D3E946}"/>
              </a:ext>
            </a:extLst>
          </p:cNvPr>
          <p:cNvSpPr txBox="1">
            <a:spLocks/>
          </p:cNvSpPr>
          <p:nvPr/>
        </p:nvSpPr>
        <p:spPr>
          <a:xfrm>
            <a:off x="477672" y="3673318"/>
            <a:ext cx="7414464" cy="1226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Authorization: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"Controls access to different parts of the database based on user roles and permissions.“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"Users are assigned specific roles, such as admin, staff, or passenger, determining their level of access.“</a:t>
            </a:r>
          </a:p>
        </p:txBody>
      </p:sp>
      <p:pic>
        <p:nvPicPr>
          <p:cNvPr id="6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32EBA964-AB7D-53C2-104C-8515ABD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1748C6-5745-D936-596B-EAA23408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77" y="1725634"/>
            <a:ext cx="3419856" cy="1554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E4AE4-5CD6-822A-E11F-18CAF44B0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74" y="3480808"/>
            <a:ext cx="3383624" cy="1554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50656D-A01B-2250-4FD5-4AE25A86C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174" y="5321268"/>
            <a:ext cx="3383624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3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31B-4203-F68F-99AC-4BD25660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Analytical Queries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67F4-5BD4-A957-BCA3-B97F63B6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4744916" cy="50266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1] What is the total revenue generated by each travel class?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class, SUM(price) AS </a:t>
            </a:r>
            <a:r>
              <a:rPr lang="en-US" sz="21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total_revenue</a:t>
            </a:r>
            <a:endParaRPr lang="en-US" sz="21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Flights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status = 'On Time'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BY class;</a:t>
            </a:r>
            <a:b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1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2] How many passengers fall into each age group?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CASE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WHEN age BETWEEN 1 AND 18 THEN '1-18'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WHEN age BETWEEN 19 AND 35 THEN '19-35'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WHEN age BETWEEN 36 AND 50 THEN '36-50'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WHEN age BETWEEN 51 AND 65 THEN '51-65'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ELSE '66+'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END AS </a:t>
            </a:r>
            <a:r>
              <a:rPr lang="en-US" sz="21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age_group</a:t>
            </a: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COUNT(*) AS </a:t>
            </a:r>
            <a:r>
              <a:rPr lang="en-US" sz="21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total_passengers</a:t>
            </a:r>
            <a:endParaRPr lang="en-US" sz="21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Passengers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BY </a:t>
            </a:r>
            <a:r>
              <a:rPr lang="en-US" sz="21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age_group</a:t>
            </a:r>
            <a: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</p:txBody>
      </p:sp>
      <p:pic>
        <p:nvPicPr>
          <p:cNvPr id="3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ECE9FF55-5929-3F79-57ED-9DD0F6EBF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87B3185-76FE-2EB3-25A8-57387CB25098}"/>
              </a:ext>
            </a:extLst>
          </p:cNvPr>
          <p:cNvSpPr txBox="1">
            <a:spLocks/>
          </p:cNvSpPr>
          <p:nvPr/>
        </p:nvSpPr>
        <p:spPr>
          <a:xfrm>
            <a:off x="5872528" y="1690688"/>
            <a:ext cx="5191858" cy="5026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3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3] Which are the top 5 routes with the highest total revenue?</a:t>
            </a:r>
          </a:p>
          <a:p>
            <a:pPr marL="0" indent="0"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r.departure_airport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r.arrival_airport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SUM(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f.price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AS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total_revenue</a:t>
            </a:r>
            <a:endParaRPr lang="en-US" sz="33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Routes r</a:t>
            </a:r>
          </a:p>
          <a:p>
            <a:pPr marL="0" indent="0"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 Flights f ON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r.airline_id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f.airline_id</a:t>
            </a:r>
            <a:endParaRPr lang="en-US" sz="33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f.status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'On Time'</a:t>
            </a:r>
          </a:p>
          <a:p>
            <a:pPr marL="0" indent="0"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BY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r.departure_airport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r.arrival_airport</a:t>
            </a:r>
            <a:endParaRPr lang="en-US" sz="33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 BY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total_revenue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DESC</a:t>
            </a:r>
          </a:p>
          <a:p>
            <a:pPr marL="0" indent="0"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 5;</a:t>
            </a:r>
            <a:b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21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1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4] What is the average booking amount for each payment method?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payment_method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AVG(price) AS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avg_booking_amount</a:t>
            </a:r>
            <a:endParaRPr lang="en-US" sz="33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BookingDetails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 Flights f ON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b.flight_id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f.flight_id</a:t>
            </a:r>
            <a:endParaRPr lang="en-US" sz="33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f.status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'On Time'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BY </a:t>
            </a:r>
            <a:r>
              <a:rPr lang="en-US" sz="33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payment_method</a:t>
            </a:r>
            <a:r>
              <a:rPr lang="en-US" sz="33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0" indent="0">
              <a:buNone/>
            </a:pPr>
            <a:endParaRPr lang="en-US" sz="5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38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EDFA7-AB9B-1173-1ADF-0EAEF04CA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227"/>
            <a:ext cx="10515600" cy="5868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"In conclusion, our journey through the Airline Management System Database has been both insightful and enriching."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C0EE16-CA68-756B-9BDA-216460F8CB87}"/>
              </a:ext>
            </a:extLst>
          </p:cNvPr>
          <p:cNvSpPr txBox="1">
            <a:spLocks/>
          </p:cNvSpPr>
          <p:nvPr/>
        </p:nvSpPr>
        <p:spPr>
          <a:xfrm>
            <a:off x="838200" y="1712791"/>
            <a:ext cx="10515600" cy="58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"We've covered the foundational aspects of entity organization, normalization, relationship structures, database constraints, and security measures."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A240F3-15EF-BAD7-DE38-AA5330F7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27" y="324182"/>
            <a:ext cx="2232546" cy="46738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1A29A0-E813-0968-C18D-EEDACA43821B}"/>
              </a:ext>
            </a:extLst>
          </p:cNvPr>
          <p:cNvSpPr txBox="1">
            <a:spLocks/>
          </p:cNvSpPr>
          <p:nvPr/>
        </p:nvSpPr>
        <p:spPr>
          <a:xfrm>
            <a:off x="838200" y="2565781"/>
            <a:ext cx="8374268" cy="1719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Takeaways: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"Entities like Airlines, Flights, and Passengers form the core of our system.“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"Normalization ensures data efficiency and integrity.“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"Relationships interconnect entities, creating a cohesive system.“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"Database constraints and features enhance reliability and functionality.“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"Authentication and authorization fortify system security."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DBB9FC-E368-11DD-0D47-99BA06CC3536}"/>
              </a:ext>
            </a:extLst>
          </p:cNvPr>
          <p:cNvSpPr txBox="1">
            <a:spLocks/>
          </p:cNvSpPr>
          <p:nvPr/>
        </p:nvSpPr>
        <p:spPr>
          <a:xfrm>
            <a:off x="838202" y="4592479"/>
            <a:ext cx="8377536" cy="213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Looking Forward:</a:t>
            </a:r>
          </a:p>
          <a:p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"As we move forward, the Airline Management System is poised to offer streamlined operations, efficient data management, and enhanced security."</a:t>
            </a:r>
          </a:p>
          <a:p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"Continuous improvement and adaptation to evolving needs will remain a priority.“</a:t>
            </a:r>
          </a:p>
          <a:p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"Thank you for joining this exploration of the Airline Management System Database. If there are any questions or further discussions, I'm here to address them."</a:t>
            </a:r>
          </a:p>
          <a:p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"Safe travels through the world of data management and airline operations!"</a:t>
            </a:r>
          </a:p>
          <a:p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B2564335-C974-A62C-BE97-19EE2C1B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1218A-9096-1FF3-E7C4-09499E36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736" y="2565781"/>
            <a:ext cx="2138063" cy="171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7C99E-1EEA-D86C-ED16-4CD503011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468" y="4783549"/>
            <a:ext cx="213806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5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8B3F6-4A2E-360D-BC0C-E66C5B2E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A6EDBFDF-CAC0-8880-2009-F1C6152F4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040" y="6217920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514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9212C-BDDE-7E5B-4B84-D742FC91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798" y="334368"/>
            <a:ext cx="4020403" cy="5629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Prof. Ozbek YUSUF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AF246-6214-7252-3439-44B144B07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596"/>
            <a:ext cx="10515600" cy="5162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Guidelines:</a:t>
            </a:r>
          </a:p>
          <a:p>
            <a:pPr marL="0" indent="0">
              <a:buNone/>
            </a:pP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 will start by explaining the topic. Why did I choose this topic.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 would then show the list of the Entities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Then I would show the ER diagrams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Then, I would explain how I normalized 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Then talk about the Relationship between the entities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Then talk about constraints, and other DB specific stuff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 would talk about some other stuff that was done Like, SP, Views, Triggers, UDF,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 would discuss my Authentication and Authorization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 would show some analytic queries if I had it to impress the professor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Conclusion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0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9212C-BDDE-7E5B-4B84-D742FC91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085"/>
            <a:ext cx="5903794" cy="63116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Reason for choosing this topic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AF246-6214-7252-3439-44B144B07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159" y="1690785"/>
            <a:ext cx="7395874" cy="9448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Motivation: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Airlines face complex challenges in managing operations.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smart database is the solution to streamline processes.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CD3400A-3E88-CD9C-9E63-A3D4DE73F3CB}"/>
              </a:ext>
            </a:extLst>
          </p:cNvPr>
          <p:cNvSpPr txBox="1">
            <a:spLocks/>
          </p:cNvSpPr>
          <p:nvPr/>
        </p:nvSpPr>
        <p:spPr>
          <a:xfrm>
            <a:off x="4217157" y="3203980"/>
            <a:ext cx="7847463" cy="114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Electronic Navigator: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Imagine the database as a digital assistant for airlines.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Ensures smooth flights, organized passenger details, and well-coordinated employee tasks.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8E74811-2503-AB0A-29FB-1E9E9D6582A8}"/>
              </a:ext>
            </a:extLst>
          </p:cNvPr>
          <p:cNvSpPr txBox="1">
            <a:spLocks/>
          </p:cNvSpPr>
          <p:nvPr/>
        </p:nvSpPr>
        <p:spPr>
          <a:xfrm>
            <a:off x="4217157" y="4853654"/>
            <a:ext cx="7847463" cy="1908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Overall Goal: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Elevate airline operations to new levels of efficiency.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insights into the benefits of advanced data solutions in the airline industry.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Specifically designed to tackle airline-related issues.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Focus on efficient management of flights, passengers, and employee assignments.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A3C2BC41-4305-3B96-A98C-20B59E9A9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91D9EA-1749-0BC3-076A-288430DB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4716"/>
            <a:ext cx="27432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855AB4-295F-1BC4-CE25-CAFE10FB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098911"/>
            <a:ext cx="2743200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FFD956-E272-0927-29AA-EF3F2923F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61347"/>
            <a:ext cx="2743199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67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B9C1D-40C4-97FA-4D12-C04E3A0B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548" y="326141"/>
            <a:ext cx="2499246" cy="5492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0" i="0" dirty="0">
                <a:solidFill>
                  <a:srgbClr val="00206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Core Entities</a:t>
            </a:r>
            <a:endParaRPr lang="en-US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0E930-FDE4-9DEF-EE47-EF5AF8490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548" y="1129580"/>
            <a:ext cx="6108510" cy="344369"/>
          </a:xfrm>
        </p:spPr>
        <p:txBody>
          <a:bodyPr>
            <a:normAutofit fontScale="92500"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1600" i="0" dirty="0">
                <a:solidFill>
                  <a:srgbClr val="00206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KEY entities within the Airline Management System Database.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EB3F9CA-B4A7-A281-7923-F918DAAC08F2}"/>
              </a:ext>
            </a:extLst>
          </p:cNvPr>
          <p:cNvSpPr txBox="1">
            <a:spLocks/>
          </p:cNvSpPr>
          <p:nvPr/>
        </p:nvSpPr>
        <p:spPr>
          <a:xfrm>
            <a:off x="2004522" y="1728114"/>
            <a:ext cx="3072452" cy="446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Cities,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Airports,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Airlines,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Aircraft,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Flight_Scheduling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TicketPrices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Passengers,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BookingDetails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Employees,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CrewMembers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  <a:p>
            <a:pPr marL="0" indent="0">
              <a:buNone/>
            </a:pP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5783E79-05CB-DAE9-3ABD-3FB081936B7B}"/>
              </a:ext>
            </a:extLst>
          </p:cNvPr>
          <p:cNvSpPr txBox="1">
            <a:spLocks/>
          </p:cNvSpPr>
          <p:nvPr/>
        </p:nvSpPr>
        <p:spPr>
          <a:xfrm>
            <a:off x="1499548" y="6365240"/>
            <a:ext cx="10515600" cy="390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00206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These entities cover crucial aspects of airline operations, ensuring a comprehensive and well-organized system.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50CCB0EE-433D-5B66-C77C-90B317703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22F804-7AE3-F25F-0077-8BD29D5CE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522" y="1728114"/>
            <a:ext cx="695347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98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86FA-C304-DFDD-09B5-7D9857CC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17" y="3038356"/>
            <a:ext cx="2819400" cy="78128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 Diagram</a:t>
            </a:r>
          </a:p>
        </p:txBody>
      </p:sp>
      <p:pic>
        <p:nvPicPr>
          <p:cNvPr id="3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E2A81ADB-633D-D7FF-EDCF-A45FF5230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diagram of a computer&#10;&#10;Description automatically generated">
            <a:extLst>
              <a:ext uri="{FF2B5EF4-FFF2-40B4-BE49-F238E27FC236}">
                <a16:creationId xmlns:a16="http://schemas.microsoft.com/office/drawing/2014/main" id="{8106430B-DED9-358C-5360-98453C01F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35" y="747251"/>
            <a:ext cx="9035148" cy="5997678"/>
          </a:xfrm>
        </p:spPr>
      </p:pic>
    </p:spTree>
    <p:extLst>
      <p:ext uri="{BB962C8B-B14F-4D97-AF65-F5344CB8AC3E}">
        <p14:creationId xmlns:p14="http://schemas.microsoft.com/office/powerpoint/2010/main" val="1319372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B8C354-74DF-96B8-3641-A3603CCE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21" y="324514"/>
            <a:ext cx="7950958" cy="87649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Normalization Process</a:t>
            </a:r>
            <a:br>
              <a:rPr lang="en-US" sz="32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sz="50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4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“A crucial step in database design, ensuring data integrity and minimizing redundancy.“</a:t>
            </a:r>
            <a:endParaRPr lang="en-US" sz="2800" i="1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6F99FD-FD5B-2CCB-6C72-DA77134B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861" y="1474624"/>
            <a:ext cx="10766946" cy="115939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1st Normal Form (1NF):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Ensured each table has a primary key for unique identification.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Eliminated repeating groups of data within individual columns.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Passengers table with unique passenger_id and no repeating data.</a:t>
            </a:r>
            <a:endParaRPr lang="en-US" sz="1600" b="0" i="0" dirty="0">
              <a:solidFill>
                <a:srgbClr val="00206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CC44FB-A92D-5934-A829-BBBDB787537B}"/>
              </a:ext>
            </a:extLst>
          </p:cNvPr>
          <p:cNvSpPr txBox="1">
            <a:spLocks/>
          </p:cNvSpPr>
          <p:nvPr/>
        </p:nvSpPr>
        <p:spPr>
          <a:xfrm>
            <a:off x="1083861" y="2852710"/>
            <a:ext cx="10766946" cy="132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2nd Normal Form (2NF):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Removed partial dependencies by ensuring all non-key attributes are fully functionally dependent on the primary key.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Flights table, where attributes like departure_time and arrival_time depend on the full primary key, which includes flight_id and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airline_id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E9C36-8060-29EC-8068-00A4206DE9CC}"/>
              </a:ext>
            </a:extLst>
          </p:cNvPr>
          <p:cNvSpPr txBox="1">
            <a:spLocks/>
          </p:cNvSpPr>
          <p:nvPr/>
        </p:nvSpPr>
        <p:spPr>
          <a:xfrm>
            <a:off x="1083861" y="4489773"/>
            <a:ext cx="10766946" cy="113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3rd Normal Form (3NF):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Eliminated transitive dependencies by ensuring that all non-key attributes are functionally dependent only on the primary key.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Users table, where attributes like job_title and hire_date depend only on the primary key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C94562-2322-422D-34E9-22BA9DB92FFF}"/>
              </a:ext>
            </a:extLst>
          </p:cNvPr>
          <p:cNvSpPr txBox="1">
            <a:spLocks/>
          </p:cNvSpPr>
          <p:nvPr/>
        </p:nvSpPr>
        <p:spPr>
          <a:xfrm>
            <a:off x="1083861" y="5875024"/>
            <a:ext cx="10175543" cy="9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Normalization enhances the database's structure, reduces redundancy, and ensures efficient data management.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5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 that we have a well-organized foundation in place, let's examine the relationships between these entities.</a:t>
            </a:r>
          </a:p>
        </p:txBody>
      </p:sp>
      <p:pic>
        <p:nvPicPr>
          <p:cNvPr id="2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15A2C95E-2FFF-9C9C-13E7-CBCF6A012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436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453907-7FE0-666F-6246-CABEEB6E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401" y="5056141"/>
            <a:ext cx="3177227" cy="16127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9FB404-CB50-7905-260B-5F783FEB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16" y="188032"/>
            <a:ext cx="10363768" cy="958378"/>
          </a:xfrm>
        </p:spPr>
        <p:txBody>
          <a:bodyPr>
            <a:noAutofit/>
          </a:bodyPr>
          <a:lstStyle/>
          <a:p>
            <a:pPr algn="ctr"/>
            <a:r>
              <a:rPr lang="en-US" sz="3200" b="1" i="0" dirty="0">
                <a:solidFill>
                  <a:srgbClr val="00206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Entity Relationships</a:t>
            </a:r>
            <a:br>
              <a:rPr lang="en-US" sz="3200" b="1" i="0" dirty="0">
                <a:solidFill>
                  <a:srgbClr val="00206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sz="900" b="1" i="0" dirty="0">
                <a:solidFill>
                  <a:srgbClr val="00206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sz="500" b="1" i="0" dirty="0">
                <a:solidFill>
                  <a:srgbClr val="00206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4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"With our entities arranged, let's delve into the connections that link them, establishing the core of our database."</a:t>
            </a:r>
            <a:endParaRPr lang="en-US" sz="2800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FA7EA3-79C0-958C-F939-7BA894DCC292}"/>
              </a:ext>
            </a:extLst>
          </p:cNvPr>
          <p:cNvSpPr txBox="1">
            <a:spLocks/>
          </p:cNvSpPr>
          <p:nvPr/>
        </p:nvSpPr>
        <p:spPr>
          <a:xfrm>
            <a:off x="653386" y="1436617"/>
            <a:ext cx="7794578" cy="148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Airlines and Flights: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"Airlines and Flights share a one-to-many relationship.“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"Each airline can have multiple flights, but each flight belongs to only one airline.“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"Enforced through the airline_id foreign key in the Flights table.“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BFE1F-6501-43B6-4B97-AAD13F59A445}"/>
              </a:ext>
            </a:extLst>
          </p:cNvPr>
          <p:cNvSpPr txBox="1">
            <a:spLocks/>
          </p:cNvSpPr>
          <p:nvPr/>
        </p:nvSpPr>
        <p:spPr>
          <a:xfrm>
            <a:off x="653386" y="3323270"/>
            <a:ext cx="7794578" cy="1481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Flights and Routes: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flight can operate on many routes.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route can be served by many flights.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Relationship: Many to Many (a flight can operate on multiple routes, and a route can be served by multiple flights).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4A33BE-B8AD-DD9F-1220-840A42E569DE}"/>
              </a:ext>
            </a:extLst>
          </p:cNvPr>
          <p:cNvSpPr txBox="1">
            <a:spLocks/>
          </p:cNvSpPr>
          <p:nvPr/>
        </p:nvSpPr>
        <p:spPr>
          <a:xfrm>
            <a:off x="653386" y="5101330"/>
            <a:ext cx="7794578" cy="1511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Flights and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Flight_Scheduling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"Flights and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Flight_Scheduling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 a one-to-one relationship.“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"Each flight has a corresponding entry in the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Flight_Scheduling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table, detailing departure and arrival times.“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"Ensured through the common flight_id key."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BB192-DDBC-ECA3-242D-A06E742E4176}"/>
              </a:ext>
            </a:extLst>
          </p:cNvPr>
          <p:cNvSpPr txBox="1">
            <a:spLocks/>
          </p:cNvSpPr>
          <p:nvPr/>
        </p:nvSpPr>
        <p:spPr>
          <a:xfrm>
            <a:off x="10822682" y="6490145"/>
            <a:ext cx="12801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i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continue. . .</a:t>
            </a:r>
            <a:endParaRPr lang="en-US" sz="1600" i="1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19917E22-3415-30E7-C1CA-5679C18E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CDE13B-D883-F2DA-B11B-C591C929C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309" y="1292779"/>
            <a:ext cx="3187814" cy="1737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E3F87-A50F-E71F-350B-4DA24875E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309" y="3267948"/>
            <a:ext cx="3195320" cy="14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76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FA7EA3-79C0-958C-F939-7BA894DCC292}"/>
              </a:ext>
            </a:extLst>
          </p:cNvPr>
          <p:cNvSpPr txBox="1">
            <a:spLocks/>
          </p:cNvSpPr>
          <p:nvPr/>
        </p:nvSpPr>
        <p:spPr>
          <a:xfrm>
            <a:off x="653386" y="549501"/>
            <a:ext cx="6347915" cy="1760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Passengers and Booking Details: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"Passengers and Booking Details are connected through a one-to-many relationship.“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 passenger can make multiple bookings, but each booking is linked to one passenger.“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"Maintained by the passenger_id foreign key in the Booking Details table.“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BFE1F-6501-43B6-4B97-AAD13F59A445}"/>
              </a:ext>
            </a:extLst>
          </p:cNvPr>
          <p:cNvSpPr txBox="1">
            <a:spLocks/>
          </p:cNvSpPr>
          <p:nvPr/>
        </p:nvSpPr>
        <p:spPr>
          <a:xfrm>
            <a:off x="653386" y="2648003"/>
            <a:ext cx="6866530" cy="2128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Employees and Crew Members: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"Employees and Crew Members share a one-to-many relationship.“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"An employee can be part of multiple flight crews, but each crew member is associated with one employee.“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"Enforced through the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foreign key in the Crew Members table.“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"These relationships ensure the interconnected flow of information, allowing us to navigate and manage the system effectively.“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4A33BE-B8AD-DD9F-1220-840A42E569DE}"/>
              </a:ext>
            </a:extLst>
          </p:cNvPr>
          <p:cNvSpPr txBox="1">
            <a:spLocks/>
          </p:cNvSpPr>
          <p:nvPr/>
        </p:nvSpPr>
        <p:spPr>
          <a:xfrm>
            <a:off x="653386" y="5114981"/>
            <a:ext cx="6347915" cy="1582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Employees and Airlines: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"Employees and Airlines have a many-to-one relationship.“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"Many employees can work for one airline, but each employee is associated with only one airline.“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"Managed by the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airline_id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foreign key in the Employees table."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030A21-6C5A-1E45-1FE8-FF2267E57264}"/>
              </a:ext>
            </a:extLst>
          </p:cNvPr>
          <p:cNvSpPr txBox="1">
            <a:spLocks/>
          </p:cNvSpPr>
          <p:nvPr/>
        </p:nvSpPr>
        <p:spPr>
          <a:xfrm>
            <a:off x="95535" y="85346"/>
            <a:ext cx="12801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i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continue. . .</a:t>
            </a:r>
            <a:endParaRPr lang="en-US" sz="1600" i="1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5E13739C-A1E0-1CEC-B896-5AAC88D8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31E14-6D93-7A0D-1DEF-E67BFDF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07" y="549501"/>
            <a:ext cx="3551966" cy="1920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8E263B-A971-E604-656F-54B79432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16" y="2729891"/>
            <a:ext cx="3524157" cy="1992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7798C-5CF0-F382-A786-8211507CF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15" y="4995086"/>
            <a:ext cx="3524158" cy="18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88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77A8-9D7F-9575-1D11-614BE96C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19" y="351478"/>
            <a:ext cx="10862481" cy="9041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i="0" dirty="0">
                <a:solidFill>
                  <a:srgbClr val="00206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Database Constraints and Special Features</a:t>
            </a:r>
            <a:br>
              <a:rPr lang="en-US" sz="3200" b="1" i="0" dirty="0">
                <a:solidFill>
                  <a:srgbClr val="00206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sz="1000" b="1" i="0" dirty="0">
                <a:solidFill>
                  <a:srgbClr val="00206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Now, let's delve into the specific features and constraints that add robustness and reliability to our Airline Management System Database."</a:t>
            </a:r>
            <a:endParaRPr lang="en-US" sz="31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6810-96B6-D829-78AA-295A9686B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19" y="1467607"/>
            <a:ext cx="10515600" cy="9041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 Key Constraints: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"Every table includes a primary key, ensuring unique identification of each record.“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"Example: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airline_id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Airlines table,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flight_id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Flights table."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1DEE8A-7087-6AB6-7762-965E04B82FB4}"/>
              </a:ext>
            </a:extLst>
          </p:cNvPr>
          <p:cNvSpPr txBox="1">
            <a:spLocks/>
          </p:cNvSpPr>
          <p:nvPr/>
        </p:nvSpPr>
        <p:spPr>
          <a:xfrm>
            <a:off x="491319" y="2472880"/>
            <a:ext cx="10515600" cy="904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Foreign Key Constraints: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"Foreign keys establish relationships between tables, ensuring data consistency.“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"Example: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airline_id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Flights, linking to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airline_id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Airlines."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62DD12-1781-2C81-3D6C-2A38C681A1BC}"/>
              </a:ext>
            </a:extLst>
          </p:cNvPr>
          <p:cNvSpPr txBox="1">
            <a:spLocks/>
          </p:cNvSpPr>
          <p:nvPr/>
        </p:nvSpPr>
        <p:spPr>
          <a:xfrm>
            <a:off x="491319" y="3513475"/>
            <a:ext cx="10515600" cy="101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Unique Constraint: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"Used to enforce uniqueness within a column or a combination of columns.“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"Example: phone in Passengers and Employee table is unique.“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E26ED0-E29A-0B31-8318-96888DD65680}"/>
              </a:ext>
            </a:extLst>
          </p:cNvPr>
          <p:cNvSpPr txBox="1">
            <a:spLocks/>
          </p:cNvSpPr>
          <p:nvPr/>
        </p:nvSpPr>
        <p:spPr>
          <a:xfrm>
            <a:off x="491319" y="4540238"/>
            <a:ext cx="10515600" cy="904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Constraint: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"Ensures that values inserted into a column meet specific conditions.“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"Example: Phone numbers in a specific format using a regular expression check."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E04E80-C8F0-E3FA-2904-02E479079477}"/>
              </a:ext>
            </a:extLst>
          </p:cNvPr>
          <p:cNvSpPr txBox="1">
            <a:spLocks/>
          </p:cNvSpPr>
          <p:nvPr/>
        </p:nvSpPr>
        <p:spPr>
          <a:xfrm>
            <a:off x="10822682" y="6490145"/>
            <a:ext cx="12801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i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continue. . .</a:t>
            </a:r>
            <a:endParaRPr lang="en-US" sz="1600" i="1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EF9B1E-064D-CCA1-EE9B-0C281A63C0FC}"/>
              </a:ext>
            </a:extLst>
          </p:cNvPr>
          <p:cNvSpPr txBox="1">
            <a:spLocks/>
          </p:cNvSpPr>
          <p:nvPr/>
        </p:nvSpPr>
        <p:spPr>
          <a:xfrm>
            <a:off x="491319" y="5576788"/>
            <a:ext cx="10515600" cy="904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Default Values: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"Certain columns are set with default values to ensure consistency and streamline data entry.“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"Example: Default values for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payment_status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BookingDetails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7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2AC2EB1A-BDE0-AB23-2A70-B8C64B86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266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7E6280-781B-A939-41FA-8C8A535E1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19" y="641310"/>
            <a:ext cx="11341290" cy="10100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Triggers: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"Automated actions triggered by specific events.“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"Example: Trigger to update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booking_status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BookingDetails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after a certain event.“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2C8B15-C034-9278-D094-03940A5E6BA2}"/>
              </a:ext>
            </a:extLst>
          </p:cNvPr>
          <p:cNvSpPr txBox="1">
            <a:spLocks/>
          </p:cNvSpPr>
          <p:nvPr/>
        </p:nvSpPr>
        <p:spPr>
          <a:xfrm>
            <a:off x="95535" y="85346"/>
            <a:ext cx="12801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i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continue. . .</a:t>
            </a:r>
            <a:endParaRPr lang="en-US" sz="1600" i="1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C36A21-F495-36A6-BE96-8FD0C158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109" y="2026122"/>
            <a:ext cx="7603402" cy="4572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E6F9A85-512D-FBEF-0FD1-038380B5FF1A}"/>
              </a:ext>
            </a:extLst>
          </p:cNvPr>
          <p:cNvSpPr txBox="1">
            <a:spLocks/>
          </p:cNvSpPr>
          <p:nvPr/>
        </p:nvSpPr>
        <p:spPr>
          <a:xfrm>
            <a:off x="491319" y="1933022"/>
            <a:ext cx="4176213" cy="4839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-- Trigger to update booking status based on payment status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DELIMITER //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TRIGGER </a:t>
            </a:r>
            <a:r>
              <a:rPr lang="en-US" sz="14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update_booking_status_update</a:t>
            </a:r>
            <a:endParaRPr lang="en-US" sz="14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 INSERT ON </a:t>
            </a:r>
            <a:r>
              <a:rPr lang="en-US" sz="14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BookingDetails</a:t>
            </a:r>
            <a:endParaRPr lang="en-US" sz="14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EACH ROW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BEGIN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14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NEW.paymentstatus</a:t>
            </a: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'Paid’ THEN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</a:t>
            </a:r>
            <a:r>
              <a:rPr lang="en-US" sz="14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NEW.booking_status</a:t>
            </a: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'confirmed’;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</a:t>
            </a:r>
            <a:r>
              <a:rPr lang="en-US" sz="14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NEW.booking_status</a:t>
            </a: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'cancelled';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 IF;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DELIMITER ;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Northeastern University Logo and symbol, meaning, history, PNG, brand">
            <a:extLst>
              <a:ext uri="{FF2B5EF4-FFF2-40B4-BE49-F238E27FC236}">
                <a16:creationId xmlns:a16="http://schemas.microsoft.com/office/drawing/2014/main" id="{D74BF8B5-8912-A740-FC08-6FB19130B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73" y="13648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83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1795</Words>
  <Application>Microsoft Office PowerPoint</Application>
  <PresentationFormat>Widescreen</PresentationFormat>
  <Paragraphs>190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Airline Management System</vt:lpstr>
      <vt:lpstr>Reason for choosing this topic</vt:lpstr>
      <vt:lpstr>Core Entities</vt:lpstr>
      <vt:lpstr>ER Diagram</vt:lpstr>
      <vt:lpstr>Normalization Process  “A crucial step in database design, ensuring data integrity and minimizing redundancy.“</vt:lpstr>
      <vt:lpstr>Entity Relationships   "With our entities arranged, let's delve into the connections that link them, establishing the core of our database."</vt:lpstr>
      <vt:lpstr>PowerPoint Presentation</vt:lpstr>
      <vt:lpstr>Database Constraints and Special Features  Now, let's delve into the specific features and constraints that add robustness and reliability to our Airline Management System Database."</vt:lpstr>
      <vt:lpstr>PowerPoint Presentation</vt:lpstr>
      <vt:lpstr>PowerPoint Presentation</vt:lpstr>
      <vt:lpstr>PowerPoint Presentation</vt:lpstr>
      <vt:lpstr>PowerPoint Presentation</vt:lpstr>
      <vt:lpstr>Authentication and Authorization   "Security is paramount in our Airline Management System. Let's explore how authentication and authorization play crucial roles in safeguarding our database."</vt:lpstr>
      <vt:lpstr>Analytical Queries</vt:lpstr>
      <vt:lpstr>Conclusion</vt:lpstr>
      <vt:lpstr>PowerPoint Presentation</vt:lpstr>
      <vt:lpstr>Prof. Ozbek YUSUF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Management System</dc:title>
  <dc:creator>Arvind .</dc:creator>
  <cp:lastModifiedBy>Arvind .</cp:lastModifiedBy>
  <cp:revision>60</cp:revision>
  <dcterms:created xsi:type="dcterms:W3CDTF">2023-12-15T04:03:12Z</dcterms:created>
  <dcterms:modified xsi:type="dcterms:W3CDTF">2023-12-15T22:15:34Z</dcterms:modified>
</cp:coreProperties>
</file>